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C4EB37-8E05-4CAB-92A8-A3ADC814B46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27B99D-399B-44E5-BCF5-2EBADD54946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Военная техника СССР периода Второй мировой войны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32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Бомбардировочная авиация:</a:t>
            </a:r>
            <a:r>
              <a:rPr lang="ru-RU" sz="3600" dirty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  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ДБ-3,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Ил-4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>
                <a:solidFill>
                  <a:schemeClr val="bg1"/>
                </a:solidFill>
              </a:rPr>
              <a:t>двухмоторный дальний бомбардировщик времён Второй мировой войны, разработанныйОКБ-240 под руководством </a:t>
            </a:r>
            <a:r>
              <a:rPr lang="ru-RU" sz="2800" u="sng" dirty="0">
                <a:solidFill>
                  <a:schemeClr val="bg1"/>
                </a:solidFill>
              </a:rPr>
              <a:t>С. В. Ильюшина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Db3 at 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752528" cy="3564396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3/3f/Ily-4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57150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Артиллерия</a:t>
            </a:r>
            <a:r>
              <a:rPr lang="ru-RU" dirty="0" smtClean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ru-RU" dirty="0" smtClean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</a:rPr>
            </a:br>
            <a:r>
              <a:rPr lang="ru-RU" dirty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3200" dirty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 Из дивизионных орудий наиболее </a:t>
            </a:r>
            <a:r>
              <a:rPr lang="ru-RU" sz="3200" dirty="0">
                <a:solidFill>
                  <a:schemeClr val="bg1"/>
                </a:solidFill>
              </a:rPr>
              <a:t>распространенной была 76-мм пушка </a:t>
            </a:r>
            <a:r>
              <a:rPr lang="ru-RU" sz="3200" dirty="0" smtClean="0">
                <a:solidFill>
                  <a:schemeClr val="bg1"/>
                </a:solidFill>
              </a:rPr>
              <a:t>ЗИС-3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76,2-мм дивизионное орудие ЗИС-3 в Нижегородском Крем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96855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Корпусная артиллерия была представлена 122-мм пушками А-19, 152-мм гаубицей образца 1909/30 годов, а также 152-мм гаубицей-пушкой </a:t>
            </a:r>
            <a:r>
              <a:rPr lang="ru-RU" sz="2400" dirty="0" smtClean="0">
                <a:solidFill>
                  <a:schemeClr val="bg1"/>
                </a:solidFill>
              </a:rPr>
              <a:t>МЛ-20.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upload.wikimedia.org/wikipedia/commons/thumb/d/d5/122mm_m1931-37_gun_Saint_Petersburg_1.jpg/200px-122mm_m1931-37_gun_Saint_Petersbur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912682" cy="3888431"/>
          </a:xfrm>
          <a:prstGeom prst="rect">
            <a:avLst/>
          </a:prstGeom>
          <a:noFill/>
        </p:spPr>
      </p:pic>
      <p:pic>
        <p:nvPicPr>
          <p:cNvPr id="24580" name="Picture 4" descr="152mm m09-30 fortress howitzer schneider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2857500" cy="2571751"/>
          </a:xfrm>
          <a:prstGeom prst="rect">
            <a:avLst/>
          </a:prstGeom>
          <a:noFill/>
        </p:spPr>
      </p:pic>
      <p:pic>
        <p:nvPicPr>
          <p:cNvPr id="24582" name="Picture 6" descr="File:152mm ml20 hameenlinna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696" y="1717403"/>
            <a:ext cx="3530269" cy="2647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Anti-tank gun 45mm m1937 parol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5666203" cy="216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dirty="0">
                <a:solidFill>
                  <a:schemeClr val="bg1"/>
                </a:solidFill>
              </a:rPr>
              <a:t>Противотанковые </a:t>
            </a:r>
            <a:r>
              <a:rPr lang="ru-RU" sz="2400" dirty="0" smtClean="0">
                <a:solidFill>
                  <a:schemeClr val="bg1"/>
                </a:solidFill>
              </a:rPr>
              <a:t>орудия: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 45-мм противотанковые пушки 53-К, 45-мм М-42 и 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57-мм </a:t>
            </a:r>
            <a:r>
              <a:rPr lang="ru-RU" sz="2400" dirty="0">
                <a:solidFill>
                  <a:schemeClr val="bg1"/>
                </a:solidFill>
              </a:rPr>
              <a:t>ЗИС-2.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://upload.wikimedia.org/wikipedia/commons/thumb/a/af/ZiS-2spb5.jpg/220px-ZiS-2sp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824"/>
            <a:ext cx="2411894" cy="3168352"/>
          </a:xfrm>
          <a:prstGeom prst="rect">
            <a:avLst/>
          </a:prstGeom>
          <a:noFill/>
        </p:spPr>
      </p:pic>
      <p:pic>
        <p:nvPicPr>
          <p:cNvPr id="25606" name="Picture 6" descr="45-мм противотанковая пушка обр. 1942 года М-42 в Музее на Сапун-горе, Севастопо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276872"/>
            <a:ext cx="2619375" cy="196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Зенитная артиллерия 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 37-мм зенитные пушки 61-К, а также 76-мм пушки </a:t>
            </a:r>
            <a:r>
              <a:rPr lang="ru-RU" sz="2400" dirty="0" smtClean="0">
                <a:solidFill>
                  <a:schemeClr val="bg1"/>
                </a:solidFill>
              </a:rPr>
              <a:t>3-К и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u="sng" dirty="0">
                <a:solidFill>
                  <a:schemeClr val="bg1"/>
                </a:solidFill>
              </a:rPr>
              <a:t>85-мм </a:t>
            </a:r>
            <a:r>
              <a:rPr lang="ru-RU" sz="2400" u="sng" dirty="0" smtClean="0">
                <a:solidFill>
                  <a:schemeClr val="bg1"/>
                </a:solidFill>
              </a:rPr>
              <a:t>52-К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37-мм автоматическая зенитная пушка обр. 1939 г. в Военно-историческом музее артиллерии, инженерных войск и войск связи в Санкт-Петер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381250" cy="1790701"/>
          </a:xfrm>
          <a:prstGeom prst="rect">
            <a:avLst/>
          </a:prstGeom>
          <a:noFill/>
        </p:spPr>
      </p:pic>
      <p:pic>
        <p:nvPicPr>
          <p:cNvPr id="26628" name="Picture 4" descr="http://upload.wikimedia.org/wikipedia/commons/thumb/6/63/76_ItK_31_Tuulim%C3%A4ki_11.JPG/220px-76_ItK_31_Tuulim%C3%A4ki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56992"/>
            <a:ext cx="2095500" cy="3143250"/>
          </a:xfrm>
          <a:prstGeom prst="rect">
            <a:avLst/>
          </a:prstGeom>
          <a:noFill/>
        </p:spPr>
      </p:pic>
      <p:pic>
        <p:nvPicPr>
          <p:cNvPr id="26630" name="Picture 6" descr="85-мм зенитная пушка обр. 1939 года 52-К в Нижегородском Крем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29000"/>
            <a:ext cx="257175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Винтовка </a:t>
            </a:r>
            <a:r>
              <a:rPr lang="ru-RU" dirty="0" err="1" smtClean="0">
                <a:solidFill>
                  <a:schemeClr val="bg1"/>
                </a:solidFill>
              </a:rPr>
              <a:t>Мосина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Mosin Nagant series of rif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7750" y="2567781"/>
            <a:ext cx="2857500" cy="3181350"/>
          </a:xfrm>
          <a:prstGeom prst="rect">
            <a:avLst/>
          </a:prstGeom>
          <a:noFill/>
        </p:spPr>
      </p:pic>
      <p:pic>
        <p:nvPicPr>
          <p:cNvPr id="27652" name="Picture 4" descr="Пистолет-пулемет системы Шпагина обр. 19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64088" y="3574256"/>
            <a:ext cx="3810000" cy="116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Стрелковое оружие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499993" y="1412776"/>
            <a:ext cx="4644008" cy="639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Пистолет-пулемёт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u="sng" dirty="0" smtClean="0">
                <a:solidFill>
                  <a:schemeClr val="bg1"/>
                </a:solidFill>
              </a:rPr>
              <a:t>ППШ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Револьвер</a:t>
            </a:r>
            <a:r>
              <a:rPr lang="ru-RU" b="0" dirty="0">
                <a:solidFill>
                  <a:schemeClr val="bg1"/>
                </a:solidFill>
              </a:rPr>
              <a:t> </a:t>
            </a:r>
            <a:r>
              <a:rPr lang="ru-RU" b="0" u="sng" dirty="0">
                <a:solidFill>
                  <a:schemeClr val="bg1"/>
                </a:solidFill>
              </a:rPr>
              <a:t>Наган</a:t>
            </a:r>
            <a:r>
              <a:rPr lang="ru-RU" b="0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Nagant M 18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75723"/>
            <a:ext cx="4038600" cy="2365466"/>
          </a:xfrm>
          <a:prstGeom prst="rect">
            <a:avLst/>
          </a:prstGeom>
          <a:noFill/>
        </p:spPr>
      </p:pic>
      <p:pic>
        <p:nvPicPr>
          <p:cNvPr id="28676" name="Picture 4" descr="Pistol TT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644344" cy="23931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n w="3200">
                  <a:solidFill>
                    <a:schemeClr val="bg1"/>
                  </a:solidFill>
                  <a:prstDash val="solid"/>
                  <a:round/>
                </a:ln>
                <a:solidFill>
                  <a:schemeClr val="tx1"/>
                </a:solidFill>
              </a:rPr>
              <a:t>О</a:t>
            </a:r>
            <a:r>
              <a:rPr lang="ru-RU" sz="3600" dirty="0" smtClean="0">
                <a:ln w="3200">
                  <a:solidFill>
                    <a:schemeClr val="bg1"/>
                  </a:solidFill>
                  <a:prstDash val="solid"/>
                  <a:round/>
                </a:ln>
                <a:solidFill>
                  <a:schemeClr val="tx1"/>
                </a:solidFill>
              </a:rPr>
              <a:t>фицерское оружие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Пистолет</a:t>
            </a:r>
            <a:r>
              <a:rPr lang="ru-RU" b="0" dirty="0">
                <a:solidFill>
                  <a:schemeClr val="bg1"/>
                </a:solidFill>
              </a:rPr>
              <a:t> ТТ.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chine gun DP M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19872" y="2924944"/>
            <a:ext cx="5544616" cy="227329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Основным ручным пулеметом был </a:t>
            </a:r>
            <a:r>
              <a:rPr lang="ru-RU" sz="3600" dirty="0" smtClean="0">
                <a:solidFill>
                  <a:schemeClr val="bg1"/>
                </a:solidFill>
              </a:rPr>
              <a:t>ДП.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9700" name="Picture 4" descr="http://upload.wikimedia.org/wikipedia/commons/thumb/6/69/RIAN_archive_58228_Leningrad_Front_Soldiers_Before_Offensive.jpg/220px-RIAN_archive_58228_Leningrad_Front_Soldiers_Before_Offens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168352" cy="4781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4040188" cy="1224136"/>
          </a:xfrm>
        </p:spPr>
        <p:txBody>
          <a:bodyPr>
            <a:normAutofit fontScale="92500" lnSpcReduction="20000"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3800" b="0" u="sng" dirty="0" smtClean="0">
                <a:solidFill>
                  <a:schemeClr val="bg1"/>
                </a:solidFill>
              </a:rPr>
              <a:t>П</a:t>
            </a:r>
            <a:r>
              <a:rPr lang="ru-RU" sz="3800" b="0" u="sng" dirty="0" smtClean="0">
                <a:solidFill>
                  <a:schemeClr val="bg1"/>
                </a:solidFill>
              </a:rPr>
              <a:t>улемёт Максим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0722" name="Picture 2" descr="http://upload.wikimedia.org/wikipedia/commons/thumb/6/63/Red_army_soldiers%2C_end_of_1920s-beginning_of_1930s.jpg/250px-Red_army_soldiers%2C_end_of_1920s-beginning_of_1930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345505" cy="3535004"/>
          </a:xfrm>
          <a:prstGeom prst="rect">
            <a:avLst/>
          </a:prstGeom>
          <a:noFill/>
        </p:spPr>
      </p:pic>
      <p:pic>
        <p:nvPicPr>
          <p:cNvPr id="30724" name="Picture 4" descr="http://upload.wikimedia.org/wikipedia/commons/thumb/4/43/Bepo_094.jpg/250px-Bepo_0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2564904"/>
            <a:ext cx="3943295" cy="246061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8200" y="620689"/>
            <a:ext cx="4040188" cy="648071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 </a:t>
            </a:r>
            <a:r>
              <a:rPr lang="ru-RU" sz="3600" b="0" dirty="0" smtClean="0">
                <a:solidFill>
                  <a:schemeClr val="bg1"/>
                </a:solidFill>
              </a:rPr>
              <a:t>Пулемет</a:t>
            </a:r>
            <a:r>
              <a:rPr lang="ru-RU" b="0" dirty="0">
                <a:solidFill>
                  <a:schemeClr val="bg1"/>
                </a:solidFill>
              </a:rPr>
              <a:t> </a:t>
            </a:r>
            <a:r>
              <a:rPr lang="ru-RU" sz="3600" b="0" dirty="0" smtClean="0">
                <a:solidFill>
                  <a:schemeClr val="bg1"/>
                </a:solidFill>
              </a:rPr>
              <a:t>ДШК</a:t>
            </a:r>
            <a:endParaRPr lang="ru-RU" sz="3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thumb/e/e9/Oktyabr%27skayaRevolyutsiya1934.jpg/400px-Oktyabr%27skayaRevolyutsiya1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5760640" cy="2492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Военно-морская </a:t>
            </a:r>
            <a:r>
              <a:rPr lang="ru-RU" sz="3600" dirty="0" smtClean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техника: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r>
              <a:rPr lang="ru-RU" sz="2400" dirty="0">
                <a:solidFill>
                  <a:schemeClr val="bg1"/>
                </a:solidFill>
              </a:rPr>
              <a:t>В его состав входили линкоры «</a:t>
            </a:r>
            <a:r>
              <a:rPr lang="ru-RU" sz="2400" dirty="0" smtClean="0">
                <a:solidFill>
                  <a:schemeClr val="bg1"/>
                </a:solidFill>
              </a:rPr>
              <a:t>Марат» и</a:t>
            </a:r>
            <a:r>
              <a:rPr lang="ru-RU" sz="2400" dirty="0">
                <a:solidFill>
                  <a:schemeClr val="bg1"/>
                </a:solidFill>
              </a:rPr>
              <a:t> «Октябрьская </a:t>
            </a:r>
            <a:r>
              <a:rPr lang="ru-RU" sz="2400" dirty="0" smtClean="0">
                <a:solidFill>
                  <a:schemeClr val="bg1"/>
                </a:solidFill>
              </a:rPr>
              <a:t>революция» на</a:t>
            </a:r>
            <a:r>
              <a:rPr lang="ru-RU" sz="2400" dirty="0">
                <a:solidFill>
                  <a:schemeClr val="bg1"/>
                </a:solidFill>
              </a:rPr>
              <a:t> Балтике, а также «Парижская </a:t>
            </a:r>
            <a:r>
              <a:rPr lang="ru-RU" sz="2400" dirty="0" smtClean="0">
                <a:solidFill>
                  <a:schemeClr val="bg1"/>
                </a:solidFill>
              </a:rPr>
              <a:t>коммуна» на Черном </a:t>
            </a:r>
            <a:r>
              <a:rPr lang="ru-RU" sz="2400" dirty="0">
                <a:solidFill>
                  <a:schemeClr val="bg1"/>
                </a:solidFill>
              </a:rPr>
              <a:t>море</a:t>
            </a:r>
          </a:p>
        </p:txBody>
      </p:sp>
      <p:pic>
        <p:nvPicPr>
          <p:cNvPr id="31748" name="Picture 4" descr="Sevastopol battle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4680520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n w="32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Бронетанковая </a:t>
            </a:r>
            <a:r>
              <a:rPr lang="ru-RU" sz="3600" b="1" dirty="0" smtClean="0">
                <a:ln w="32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техника</a:t>
            </a:r>
            <a:r>
              <a:rPr lang="ru-RU" sz="3600" b="1" dirty="0" smtClean="0">
                <a:ln w="3200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round/>
                </a:ln>
              </a:rPr>
              <a:t>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Т-40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7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Т-50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советский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лёгкий плавающий танк периода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700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Второй мировой войны</a:t>
            </a:r>
            <a:r>
              <a:rPr lang="ru-RU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File:T40 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60" y="1628800"/>
            <a:ext cx="4772892" cy="2736304"/>
          </a:xfrm>
          <a:prstGeom prst="rect">
            <a:avLst/>
          </a:prstGeom>
          <a:noFill/>
        </p:spPr>
      </p:pic>
      <p:pic>
        <p:nvPicPr>
          <p:cNvPr id="6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000" y="3212976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T-34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 — советский средний танк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периода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Великой Отечественной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войны.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Самый массовый средний танк Второй мировой войны</a:t>
            </a:r>
          </a:p>
        </p:txBody>
      </p:sp>
      <p:pic>
        <p:nvPicPr>
          <p:cNvPr id="15364" name="Picture 4" descr="http://upload.wikimedia.org/wikipedia/commons/thumb/c/cb/T-34-85_-_TankBiathlon2013-08.jpg/250px-T-34-85_-_TankBiathlon2013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018421" cy="39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udy 102 R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21088"/>
            <a:ext cx="2095500" cy="2386161"/>
          </a:xfrm>
          <a:prstGeom prst="rect">
            <a:avLst/>
          </a:prstGeom>
          <a:noFill/>
        </p:spPr>
      </p:pic>
      <p:pic>
        <p:nvPicPr>
          <p:cNvPr id="16390" name="Picture 6" descr="File:T-34-85 góra 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7326090" cy="3589784"/>
          </a:xfrm>
          <a:prstGeom prst="rect">
            <a:avLst/>
          </a:prstGeom>
          <a:noFill/>
        </p:spPr>
      </p:pic>
      <p:pic>
        <p:nvPicPr>
          <p:cNvPr id="16392" name="Picture 8" descr="http://upload.wikimedia.org/wikipedia/ru/thumb/c/c6/%D0%A1%D0%BE%D0%B2%D0%B5%D1%82%D1%81%D0%BA%D0%B8%D0%B9_%D1%81%D1%80%D0%B5%D0%B4%D0%BD%D0%B8%D0%B9_%D1%82%D0%B0%D0%BD%D0%BA_%D0%A2-34-85.JPG/200px-%D0%A1%D0%BE%D0%B2%D0%B5%D1%82%D1%81%D0%BA%D0%B8%D0%B9_%D1%81%D1%80%D0%B5%D0%B4%D0%BD%D0%B8%D0%B9_%D1%82%D0%B0%D0%BD%D0%BA_%D0%A2-34-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4"/>
            <a:ext cx="2939819" cy="2204864"/>
          </a:xfrm>
          <a:prstGeom prst="rect">
            <a:avLst/>
          </a:prstGeom>
          <a:noFill/>
        </p:spPr>
      </p:pic>
      <p:pic>
        <p:nvPicPr>
          <p:cNvPr id="16394" name="Picture 10" descr="http://upload.wikimedia.org/wikipedia/commons/thumb/9/99/T-34slash85_inside_pic1.JPG/220px-T-34slash85_inside_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2843806" cy="2132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480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T-34-85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936437" cy="29523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КВ-1 и КВ-2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 —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советские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тяжелые танки времён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Второй мировой войны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 </a:t>
            </a:r>
          </a:p>
        </p:txBody>
      </p:sp>
      <p:pic>
        <p:nvPicPr>
          <p:cNvPr id="17412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3200">
                  <a:solidFill>
                    <a:schemeClr val="bg1"/>
                  </a:solidFill>
                  <a:prstDash val="solid"/>
                  <a:round/>
                </a:ln>
                <a:solidFill>
                  <a:schemeClr val="tx1"/>
                </a:solidFill>
              </a:rPr>
              <a:t>Авиация: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</a:rPr>
              <a:t>стребительная авиация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u="sng" dirty="0" smtClean="0">
                <a:solidFill>
                  <a:schemeClr val="bg1"/>
                </a:solidFill>
              </a:rPr>
              <a:t>ВВ С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Як-1</a:t>
            </a:r>
            <a:r>
              <a:rPr lang="ru-RU" sz="2400" dirty="0" smtClean="0">
                <a:solidFill>
                  <a:schemeClr val="bg1"/>
                </a:solidFill>
              </a:rPr>
              <a:t> — советский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одномоторный самолёт-истребитель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Великой Отечественной войны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Первый боевой самолёт, разработанный КБ под управлением Александра Сергеевича Яковлева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как опытный истребитель И-26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upload.wikimedia.org/wikipedia/commons/c/c5/Yakovlev%2C_Yak-1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364088" cy="347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ЛаГГ-3</a:t>
            </a:r>
            <a:r>
              <a:rPr lang="ru-RU" sz="2000" dirty="0">
                <a:solidFill>
                  <a:schemeClr val="bg1"/>
                </a:solidFill>
              </a:rPr>
              <a:t> (</a:t>
            </a:r>
            <a:r>
              <a:rPr lang="ru-RU" sz="2000" b="1" dirty="0">
                <a:solidFill>
                  <a:schemeClr val="bg1"/>
                </a:solidFill>
              </a:rPr>
              <a:t>Ла</a:t>
            </a:r>
            <a:r>
              <a:rPr lang="ru-RU" sz="2000" dirty="0">
                <a:solidFill>
                  <a:schemeClr val="bg1"/>
                </a:solidFill>
              </a:rPr>
              <a:t>вочкин-</a:t>
            </a:r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dirty="0">
                <a:solidFill>
                  <a:schemeClr val="bg1"/>
                </a:solidFill>
              </a:rPr>
              <a:t>орбунов-</a:t>
            </a:r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dirty="0">
                <a:solidFill>
                  <a:schemeClr val="bg1"/>
                </a:solidFill>
              </a:rPr>
              <a:t>удков,</a:t>
            </a:r>
            <a:r>
              <a:rPr lang="ru-RU" sz="2000" b="1" dirty="0">
                <a:solidFill>
                  <a:schemeClr val="bg1"/>
                </a:solidFill>
              </a:rPr>
              <a:t>) — одноместный одномоторный </a:t>
            </a:r>
            <a:r>
              <a:rPr lang="ru-RU" sz="2000" b="1" dirty="0" smtClean="0">
                <a:solidFill>
                  <a:schemeClr val="bg1"/>
                </a:solidFill>
              </a:rPr>
              <a:t>поршневой истребитель -моноплан, </a:t>
            </a:r>
            <a:r>
              <a:rPr lang="ru-RU" sz="2000" b="1" dirty="0">
                <a:solidFill>
                  <a:schemeClr val="bg1"/>
                </a:solidFill>
              </a:rPr>
              <a:t>стоявший на вооружении ВВС </a:t>
            </a:r>
            <a:r>
              <a:rPr lang="ru-RU" sz="2000" b="1" dirty="0" smtClean="0">
                <a:solidFill>
                  <a:schemeClr val="bg1"/>
                </a:solidFill>
              </a:rPr>
              <a:t>РККА </a:t>
            </a:r>
            <a:r>
              <a:rPr lang="ru-RU" sz="2000" b="1" dirty="0">
                <a:solidFill>
                  <a:schemeClr val="bg1"/>
                </a:solidFill>
              </a:rPr>
              <a:t> перед и во время Великой Отечественной войны. Использовался в качестве истребителя</a:t>
            </a:r>
            <a:r>
              <a:rPr lang="ru-RU" sz="2000" b="1" dirty="0" smtClean="0">
                <a:solidFill>
                  <a:schemeClr val="bg1"/>
                </a:solidFill>
              </a:rPr>
              <a:t>, истребителя-перехватчика</a:t>
            </a:r>
            <a:r>
              <a:rPr lang="ru-RU" sz="2000" b="1" dirty="0">
                <a:solidFill>
                  <a:schemeClr val="bg1"/>
                </a:solidFill>
              </a:rPr>
              <a:t>, истребителя-бомбардировщика, самолёта-разведчика</a:t>
            </a:r>
            <a:r>
              <a:rPr lang="ru-RU" sz="2000" b="1" dirty="0" smtClean="0">
                <a:solidFill>
                  <a:schemeClr val="bg1"/>
                </a:solidFill>
              </a:rPr>
              <a:t>,  </a:t>
            </a:r>
            <a:r>
              <a:rPr lang="ru-RU" sz="2000" b="1" dirty="0">
                <a:solidFill>
                  <a:schemeClr val="bg1"/>
                </a:solidFill>
              </a:rPr>
              <a:t>производился в 1941—1944 гг.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File:LaGG-3 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МиГ-3</a:t>
            </a:r>
            <a:r>
              <a:rPr lang="ru-RU" sz="2700" dirty="0">
                <a:solidFill>
                  <a:schemeClr val="bg1"/>
                </a:solidFill>
              </a:rPr>
              <a:t> — советский высотный </a:t>
            </a:r>
            <a:r>
              <a:rPr lang="ru-RU" sz="2700" dirty="0" smtClean="0">
                <a:solidFill>
                  <a:schemeClr val="bg1"/>
                </a:solidFill>
              </a:rPr>
              <a:t>истребитель времён </a:t>
            </a:r>
            <a:r>
              <a:rPr lang="ru-RU" sz="2700" dirty="0">
                <a:solidFill>
                  <a:schemeClr val="bg1"/>
                </a:solidFill>
              </a:rPr>
              <a:t>Второй мировой войны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482" name="Picture 2" descr="MiG-3 at Mochish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76864" cy="500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И-16 (ЦКБ-12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ru-RU" sz="2000" dirty="0">
                <a:solidFill>
                  <a:schemeClr val="bg1"/>
                </a:solidFill>
              </a:rPr>
              <a:t>  </a:t>
            </a:r>
            <a:r>
              <a:rPr lang="ru-RU" sz="2000" dirty="0" smtClean="0">
                <a:solidFill>
                  <a:schemeClr val="bg1"/>
                </a:solidFill>
              </a:rPr>
              <a:t>советский одномоторный поршневой</a:t>
            </a:r>
            <a:r>
              <a:rPr lang="ru-RU" sz="2000" dirty="0">
                <a:solidFill>
                  <a:schemeClr val="bg1"/>
                </a:solidFill>
              </a:rPr>
              <a:t> истребитель-моноплан </a:t>
            </a:r>
            <a:r>
              <a:rPr lang="ru-RU" sz="2000" dirty="0" smtClean="0">
                <a:solidFill>
                  <a:schemeClr val="bg1"/>
                </a:solidFill>
              </a:rPr>
              <a:t>30-х </a:t>
            </a:r>
            <a:r>
              <a:rPr lang="ru-RU" sz="2000" dirty="0">
                <a:solidFill>
                  <a:schemeClr val="bg1"/>
                </a:solidFill>
              </a:rPr>
              <a:t> годов, созданный в ОКБ Поликарпова. Первый в мире серийный высокоскоростной </a:t>
            </a:r>
            <a:r>
              <a:rPr lang="ru-RU" sz="2000" dirty="0" err="1" smtClean="0">
                <a:solidFill>
                  <a:schemeClr val="bg1"/>
                </a:solidFill>
              </a:rPr>
              <a:t>низкоплан</a:t>
            </a:r>
            <a:r>
              <a:rPr lang="ru-RU" sz="2000" dirty="0" smtClean="0">
                <a:solidFill>
                  <a:schemeClr val="bg1"/>
                </a:solidFill>
              </a:rPr>
              <a:t> с  </a:t>
            </a:r>
            <a:r>
              <a:rPr lang="ru-RU" sz="2000" dirty="0">
                <a:solidFill>
                  <a:schemeClr val="bg1"/>
                </a:solidFill>
              </a:rPr>
              <a:t>убирающимся шасси.</a:t>
            </a:r>
          </a:p>
        </p:txBody>
      </p:sp>
      <p:pic>
        <p:nvPicPr>
          <p:cNvPr id="21506" name="Picture 2" descr="Polikarpov I-16-Spain (clipp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</TotalTime>
  <Words>50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Военная техника СССР периода Второй мировой войны</vt:lpstr>
      <vt:lpstr>Бронетанковая техника: Т-40 и Т-50— советский лёгкий плавающий танк периода Второй мировой войны. </vt:lpstr>
      <vt:lpstr>T-34  — советский средний танк периода  Великой Отечественной войны. Самый массовый средний танк Второй мировой войны</vt:lpstr>
      <vt:lpstr>Слайд 4</vt:lpstr>
      <vt:lpstr>КВ-1 и КВ-2  — советские тяжелые танки времён Второй мировой войны. </vt:lpstr>
      <vt:lpstr>Авиация:  Истребительная авиация ВВ С  Як-1 — советский одномоторный самолёт-истребитель Великой Отечественной войны. Первый боевой самолёт, разработанный КБ под управлением Александра Сергеевича Яковлева как опытный истребитель И-26</vt:lpstr>
      <vt:lpstr>ЛаГГ-3 (Лавочкин-Горбунов-Гудков,) — одноместный одномоторный поршневой истребитель -моноплан, стоявший на вооружении ВВС РККА  перед и во время Великой Отечественной войны. Использовался в качестве истребителя, истребителя-перехватчика, истребителя-бомбардировщика, самолёта-разведчика,  производился в 1941—1944 гг. </vt:lpstr>
      <vt:lpstr>МиГ-3 — советский высотный истребитель времён Второй мировой войны.</vt:lpstr>
      <vt:lpstr>И-16 (ЦКБ-12),  советский одномоторный поршневой истребитель-моноплан 30-х  годов, созданный в ОКБ Поликарпова. Первый в мире серийный высокоскоростной низкоплан с  убирающимся шасси.</vt:lpstr>
      <vt:lpstr> Бомбардировочная авиация:   ДБ-3,  Ил-4 — двухмоторный дальний бомбардировщик времён Второй мировой войны, разработанныйОКБ-240 под руководством С. В. Ильюшина.</vt:lpstr>
      <vt:lpstr>Артиллерия   Из дивизионных орудий наиболее распространенной была 76-мм пушка ЗИС-3</vt:lpstr>
      <vt:lpstr>Корпусная артиллерия была представлена 122-мм пушками А-19, 152-мм гаубицей образца 1909/30 годов, а также 152-мм гаубицей-пушкой МЛ-20. </vt:lpstr>
      <vt:lpstr> Противотанковые орудия:  45-мм противотанковые пушки 53-К, 45-мм М-42 и  57-мм ЗИС-2. </vt:lpstr>
      <vt:lpstr>Зенитная артиллерия :  37-мм зенитные пушки 61-К, а также 76-мм пушки 3-К и 85-мм 52-К.</vt:lpstr>
      <vt:lpstr>Стрелковое оружие </vt:lpstr>
      <vt:lpstr>Офицерское оружие:</vt:lpstr>
      <vt:lpstr>Основным ручным пулеметом был ДП. </vt:lpstr>
      <vt:lpstr>Слайд 18</vt:lpstr>
      <vt:lpstr>Военно-морская техника:  В его состав входили линкоры «Марат» и «Октябрьская революция» на Балтике, а также «Парижская коммуна» на Черном море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техника СССР периода Второй мировой войны</dc:title>
  <dc:creator>User</dc:creator>
  <cp:lastModifiedBy>User</cp:lastModifiedBy>
  <cp:revision>11</cp:revision>
  <dcterms:created xsi:type="dcterms:W3CDTF">2014-05-01T07:07:05Z</dcterms:created>
  <dcterms:modified xsi:type="dcterms:W3CDTF">2014-05-01T08:53:26Z</dcterms:modified>
</cp:coreProperties>
</file>